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58" d="100"/>
          <a:sy n="58" d="100"/>
        </p:scale>
        <p:origin x="24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348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5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81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506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08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832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991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846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721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034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499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12BC3-2044-4D19-981F-2B4051E3A957}" type="datetimeFigureOut">
              <a:rPr lang="en-GB" smtClean="0"/>
              <a:t>14/08/2024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8E21F-B9B0-42BA-A69D-F799A42FA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59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D4D4C70-071A-4263-8897-4A4070D6BC4D}"/>
              </a:ext>
            </a:extLst>
          </p:cNvPr>
          <p:cNvSpPr/>
          <p:nvPr/>
        </p:nvSpPr>
        <p:spPr>
          <a:xfrm>
            <a:off x="2270378" y="609600"/>
            <a:ext cx="2317244" cy="51683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tx1"/>
                </a:solidFill>
              </a:rPr>
              <a:t>New Patient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1CE7D4F-CEDE-454C-B983-C3554BD41B1D}"/>
              </a:ext>
            </a:extLst>
          </p:cNvPr>
          <p:cNvSpPr/>
          <p:nvPr/>
        </p:nvSpPr>
        <p:spPr>
          <a:xfrm>
            <a:off x="2156078" y="1628543"/>
            <a:ext cx="2545844" cy="51683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Welcome Screen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Click ‘</a:t>
            </a:r>
            <a:r>
              <a:rPr lang="en-GB" b="1" dirty="0">
                <a:solidFill>
                  <a:schemeClr val="tx1"/>
                </a:solidFill>
              </a:rPr>
              <a:t>New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b="1" dirty="0">
                <a:solidFill>
                  <a:schemeClr val="tx1"/>
                </a:solidFill>
              </a:rPr>
              <a:t>Patient</a:t>
            </a:r>
            <a:r>
              <a:rPr lang="en-GB" dirty="0">
                <a:solidFill>
                  <a:schemeClr val="tx1"/>
                </a:solidFill>
              </a:rPr>
              <a:t>’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5A97D8E-66FB-4D3F-B9C2-4C372FB96AB3}"/>
              </a:ext>
            </a:extLst>
          </p:cNvPr>
          <p:cNvSpPr/>
          <p:nvPr/>
        </p:nvSpPr>
        <p:spPr>
          <a:xfrm>
            <a:off x="554221" y="2902365"/>
            <a:ext cx="2722379" cy="261261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Enter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ID (incl. site code)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DOB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Height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Weight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Gender</a:t>
            </a:r>
          </a:p>
          <a:p>
            <a:r>
              <a:rPr lang="en-GB" dirty="0">
                <a:solidFill>
                  <a:schemeClr val="tx1"/>
                </a:solidFill>
              </a:rPr>
              <a:t>(No identifiable data to be entered onto Uscom)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687B681-0A84-42B6-A24F-AAA641E7F2A6}"/>
              </a:ext>
            </a:extLst>
          </p:cNvPr>
          <p:cNvSpPr/>
          <p:nvPr/>
        </p:nvSpPr>
        <p:spPr>
          <a:xfrm>
            <a:off x="554221" y="6270627"/>
            <a:ext cx="2722379" cy="191923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Uscom will calculate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Body Surface Area (BSA)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Valve area (aortic &amp; pulmonary)</a:t>
            </a:r>
          </a:p>
          <a:p>
            <a:r>
              <a:rPr lang="en-GB" dirty="0">
                <a:solidFill>
                  <a:schemeClr val="tx1"/>
                </a:solidFill>
              </a:rPr>
              <a:t>Leave OTD as ‘aortic’.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E991807-9831-4AEA-B27F-1320FCEEC9B6}"/>
              </a:ext>
            </a:extLst>
          </p:cNvPr>
          <p:cNvSpPr/>
          <p:nvPr/>
        </p:nvSpPr>
        <p:spPr>
          <a:xfrm>
            <a:off x="2156078" y="8687101"/>
            <a:ext cx="2545844" cy="51683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Click ‘</a:t>
            </a:r>
            <a:r>
              <a:rPr lang="en-GB" b="1" dirty="0">
                <a:solidFill>
                  <a:schemeClr val="tx1"/>
                </a:solidFill>
              </a:rPr>
              <a:t>OK</a:t>
            </a:r>
            <a:r>
              <a:rPr lang="en-GB" dirty="0">
                <a:solidFill>
                  <a:schemeClr val="tx1"/>
                </a:solidFill>
              </a:rPr>
              <a:t>’ to start an Examination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FA78F0F-64D3-4A0B-B625-8FFC524DF86F}"/>
              </a:ext>
            </a:extLst>
          </p:cNvPr>
          <p:cNvGrpSpPr/>
          <p:nvPr/>
        </p:nvGrpSpPr>
        <p:grpSpPr>
          <a:xfrm>
            <a:off x="3377531" y="3105999"/>
            <a:ext cx="2932430" cy="2171700"/>
            <a:chOff x="0" y="0"/>
            <a:chExt cx="2932430" cy="217170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4D89663-36A2-4727-8F83-DF719ADB65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14" t="11078" r="11478" b="11817"/>
            <a:stretch/>
          </p:blipFill>
          <p:spPr bwMode="auto">
            <a:xfrm>
              <a:off x="0" y="0"/>
              <a:ext cx="2932430" cy="21717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27CE13B-21DE-486B-BC8E-518557A1785D}"/>
                </a:ext>
              </a:extLst>
            </p:cNvPr>
            <p:cNvSpPr/>
            <p:nvPr/>
          </p:nvSpPr>
          <p:spPr>
            <a:xfrm>
              <a:off x="266700" y="1231900"/>
              <a:ext cx="946150" cy="285750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BCD4F67A-4778-471B-B1E3-7E920D55C1DA}"/>
                </a:ext>
              </a:extLst>
            </p:cNvPr>
            <p:cNvSpPr/>
            <p:nvPr/>
          </p:nvSpPr>
          <p:spPr>
            <a:xfrm>
              <a:off x="1587500" y="622300"/>
              <a:ext cx="1143000" cy="381000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A8E6ABB-3C68-4836-860C-BACF855ABEA0}"/>
                </a:ext>
              </a:extLst>
            </p:cNvPr>
            <p:cNvSpPr/>
            <p:nvPr/>
          </p:nvSpPr>
          <p:spPr>
            <a:xfrm flipH="1" flipV="1">
              <a:off x="2197100" y="673100"/>
              <a:ext cx="50800" cy="57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4CC19F8C-5011-4F28-967E-40C124F34A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4" t="11078" r="11478" b="11817"/>
          <a:stretch/>
        </p:blipFill>
        <p:spPr bwMode="auto">
          <a:xfrm>
            <a:off x="3429000" y="6117394"/>
            <a:ext cx="2932430" cy="21717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9E1A8F4F-BFA9-4CE4-BD4B-370839EBF0D7}"/>
              </a:ext>
            </a:extLst>
          </p:cNvPr>
          <p:cNvSpPr/>
          <p:nvPr/>
        </p:nvSpPr>
        <p:spPr>
          <a:xfrm>
            <a:off x="3638687" y="6768146"/>
            <a:ext cx="1390514" cy="33289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318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413B6B4-2B08-4A09-9D53-0FB941C05379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" t="2659" r="2838" b="3397"/>
          <a:stretch/>
        </p:blipFill>
        <p:spPr bwMode="auto">
          <a:xfrm>
            <a:off x="2381239" y="3260863"/>
            <a:ext cx="3445845" cy="28904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D4D4C70-071A-4263-8897-4A4070D6BC4D}"/>
              </a:ext>
            </a:extLst>
          </p:cNvPr>
          <p:cNvSpPr/>
          <p:nvPr/>
        </p:nvSpPr>
        <p:spPr>
          <a:xfrm>
            <a:off x="1915410" y="569779"/>
            <a:ext cx="3025522" cy="5788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GB" sz="2800" b="1" dirty="0">
                <a:solidFill>
                  <a:schemeClr val="tx1"/>
                </a:solidFill>
              </a:rPr>
              <a:t>New Examination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1CE7D4F-CEDE-454C-B983-C3554BD41B1D}"/>
              </a:ext>
            </a:extLst>
          </p:cNvPr>
          <p:cNvSpPr/>
          <p:nvPr/>
        </p:nvSpPr>
        <p:spPr>
          <a:xfrm>
            <a:off x="701792" y="1333012"/>
            <a:ext cx="3152782" cy="163449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Welcome Screen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‘</a:t>
            </a:r>
            <a:r>
              <a:rPr lang="en-GB" b="1" dirty="0">
                <a:solidFill>
                  <a:schemeClr val="tx1"/>
                </a:solidFill>
              </a:rPr>
              <a:t>OPEN</a:t>
            </a:r>
            <a:r>
              <a:rPr lang="en-GB" dirty="0">
                <a:solidFill>
                  <a:schemeClr val="tx1"/>
                </a:solidFill>
              </a:rPr>
              <a:t>’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Select participant ID, ‘</a:t>
            </a:r>
            <a:r>
              <a:rPr lang="en-GB" b="1" dirty="0">
                <a:solidFill>
                  <a:schemeClr val="tx1"/>
                </a:solidFill>
              </a:rPr>
              <a:t>OK</a:t>
            </a:r>
            <a:r>
              <a:rPr lang="en-GB" dirty="0">
                <a:solidFill>
                  <a:schemeClr val="tx1"/>
                </a:solidFill>
              </a:rPr>
              <a:t>’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‘</a:t>
            </a:r>
            <a:r>
              <a:rPr lang="en-GB" b="1" dirty="0">
                <a:solidFill>
                  <a:schemeClr val="tx1"/>
                </a:solidFill>
              </a:rPr>
              <a:t>NEW</a:t>
            </a:r>
            <a:r>
              <a:rPr lang="en-GB" dirty="0">
                <a:solidFill>
                  <a:schemeClr val="tx1"/>
                </a:solidFill>
              </a:rPr>
              <a:t>’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‘</a:t>
            </a:r>
            <a:r>
              <a:rPr lang="en-GB" b="1" dirty="0">
                <a:solidFill>
                  <a:schemeClr val="tx1"/>
                </a:solidFill>
              </a:rPr>
              <a:t>OK</a:t>
            </a:r>
            <a:r>
              <a:rPr lang="en-GB" dirty="0">
                <a:solidFill>
                  <a:schemeClr val="tx1"/>
                </a:solidFill>
              </a:rPr>
              <a:t>’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5A97D8E-66FB-4D3F-B9C2-4C372FB96AB3}"/>
              </a:ext>
            </a:extLst>
          </p:cNvPr>
          <p:cNvSpPr/>
          <p:nvPr/>
        </p:nvSpPr>
        <p:spPr>
          <a:xfrm>
            <a:off x="551264" y="6570750"/>
            <a:ext cx="5753814" cy="130630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Ensure </a:t>
            </a:r>
            <a:r>
              <a:rPr lang="en-GB" b="1" dirty="0">
                <a:solidFill>
                  <a:schemeClr val="tx1"/>
                </a:solidFill>
              </a:rPr>
              <a:t>CONTROLS</a:t>
            </a:r>
            <a:r>
              <a:rPr lang="en-GB" dirty="0">
                <a:solidFill>
                  <a:schemeClr val="tx1"/>
                </a:solidFill>
              </a:rPr>
              <a:t> (cog symbols)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SELECT</a:t>
            </a:r>
            <a:r>
              <a:rPr lang="en-GB" dirty="0">
                <a:solidFill>
                  <a:schemeClr val="tx1"/>
                </a:solidFill>
              </a:rPr>
              <a:t> = </a:t>
            </a:r>
            <a:r>
              <a:rPr lang="en-GB" b="1" dirty="0">
                <a:solidFill>
                  <a:schemeClr val="tx1"/>
                </a:solidFill>
              </a:rPr>
              <a:t>GRP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MEASURE</a:t>
            </a:r>
            <a:r>
              <a:rPr lang="en-GB" dirty="0">
                <a:solidFill>
                  <a:schemeClr val="tx1"/>
                </a:solidFill>
              </a:rPr>
              <a:t> = </a:t>
            </a:r>
            <a:r>
              <a:rPr lang="en-GB" b="1" dirty="0">
                <a:solidFill>
                  <a:schemeClr val="tx1"/>
                </a:solidFill>
              </a:rPr>
              <a:t>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MODE</a:t>
            </a:r>
            <a:r>
              <a:rPr lang="en-GB" dirty="0">
                <a:solidFill>
                  <a:schemeClr val="tx1"/>
                </a:solidFill>
              </a:rPr>
              <a:t> = </a:t>
            </a:r>
            <a:r>
              <a:rPr lang="en-GB" b="1" dirty="0">
                <a:solidFill>
                  <a:schemeClr val="tx1"/>
                </a:solidFill>
              </a:rPr>
              <a:t>AV</a:t>
            </a:r>
            <a:r>
              <a:rPr lang="en-GB" dirty="0">
                <a:solidFill>
                  <a:schemeClr val="tx1"/>
                </a:solidFill>
              </a:rPr>
              <a:t> (unless measuring at the pulmonary valve)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599A13D-8010-4691-9148-D355DEE262D2}"/>
              </a:ext>
            </a:extLst>
          </p:cNvPr>
          <p:cNvSpPr/>
          <p:nvPr/>
        </p:nvSpPr>
        <p:spPr>
          <a:xfrm>
            <a:off x="5220579" y="5598521"/>
            <a:ext cx="699408" cy="7132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685BB62-C272-4C61-8DCF-7F66A2D0BA38}"/>
              </a:ext>
            </a:extLst>
          </p:cNvPr>
          <p:cNvSpPr/>
          <p:nvPr/>
        </p:nvSpPr>
        <p:spPr>
          <a:xfrm>
            <a:off x="551264" y="4591512"/>
            <a:ext cx="1388154" cy="72297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rIns="36000" rtlCol="0" anchor="ctr">
            <a:spAutoFit/>
          </a:bodyPr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Ensure Trend shows </a:t>
            </a:r>
            <a:r>
              <a:rPr lang="en-GB" dirty="0" err="1">
                <a:solidFill>
                  <a:schemeClr val="tx1"/>
                </a:solidFill>
              </a:rPr>
              <a:t>riVCI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E295C02-4418-4433-8D76-BBE95A5FBFF0}"/>
              </a:ext>
            </a:extLst>
          </p:cNvPr>
          <p:cNvCxnSpPr/>
          <p:nvPr/>
        </p:nvCxnSpPr>
        <p:spPr>
          <a:xfrm>
            <a:off x="1915410" y="5055829"/>
            <a:ext cx="2405600" cy="2120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E88065F-063D-423D-A95E-E795083FB608}"/>
              </a:ext>
            </a:extLst>
          </p:cNvPr>
          <p:cNvCxnSpPr>
            <a:cxnSpLocks/>
          </p:cNvCxnSpPr>
          <p:nvPr/>
        </p:nvCxnSpPr>
        <p:spPr>
          <a:xfrm flipV="1">
            <a:off x="3549774" y="6040794"/>
            <a:ext cx="1670805" cy="6899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079F70D-E997-4DB9-9368-29A02705BE84}"/>
              </a:ext>
            </a:extLst>
          </p:cNvPr>
          <p:cNvSpPr/>
          <p:nvPr/>
        </p:nvSpPr>
        <p:spPr>
          <a:xfrm>
            <a:off x="4321010" y="2172164"/>
            <a:ext cx="1799138" cy="71508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TREND tab should be blank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85B220F-75AA-4B9B-B92A-D2A7D5BFA18A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3139389" y="2887253"/>
            <a:ext cx="2081190" cy="4757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4E837-CC7C-4734-8B43-1411CD569307}"/>
              </a:ext>
            </a:extLst>
          </p:cNvPr>
          <p:cNvGrpSpPr/>
          <p:nvPr/>
        </p:nvGrpSpPr>
        <p:grpSpPr>
          <a:xfrm>
            <a:off x="1620427" y="8001940"/>
            <a:ext cx="3858694" cy="1390600"/>
            <a:chOff x="0" y="1143216"/>
            <a:chExt cx="2943860" cy="99673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311B5ED-32AA-4A0A-A37E-DBB0F69E11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85" t="47889" r="11811" b="18288"/>
            <a:stretch/>
          </p:blipFill>
          <p:spPr bwMode="auto">
            <a:xfrm>
              <a:off x="0" y="1143216"/>
              <a:ext cx="2943860" cy="99673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6421C3A-DA47-48A7-87C8-D628C3512CCC}"/>
                </a:ext>
              </a:extLst>
            </p:cNvPr>
            <p:cNvSpPr/>
            <p:nvPr/>
          </p:nvSpPr>
          <p:spPr>
            <a:xfrm>
              <a:off x="228600" y="1289050"/>
              <a:ext cx="946150" cy="838200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6992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687B681-0A84-42B6-A24F-AAA641E7F2A6}"/>
              </a:ext>
            </a:extLst>
          </p:cNvPr>
          <p:cNvSpPr/>
          <p:nvPr/>
        </p:nvSpPr>
        <p:spPr>
          <a:xfrm>
            <a:off x="795159" y="2391434"/>
            <a:ext cx="4060876" cy="9998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START</a:t>
            </a:r>
            <a:r>
              <a:rPr lang="en-GB" dirty="0">
                <a:solidFill>
                  <a:schemeClr val="tx1"/>
                </a:solidFill>
              </a:rPr>
              <a:t> to begin scanning</a:t>
            </a:r>
          </a:p>
          <a:p>
            <a:r>
              <a:rPr lang="en-GB" b="1" dirty="0">
                <a:solidFill>
                  <a:schemeClr val="tx1"/>
                </a:solidFill>
              </a:rPr>
              <a:t>TRACE</a:t>
            </a:r>
            <a:r>
              <a:rPr lang="en-GB" dirty="0">
                <a:solidFill>
                  <a:schemeClr val="tx1"/>
                </a:solidFill>
              </a:rPr>
              <a:t> to stop the </a:t>
            </a:r>
            <a:r>
              <a:rPr lang="en-GB" dirty="0" err="1">
                <a:solidFill>
                  <a:schemeClr val="tx1"/>
                </a:solidFill>
              </a:rPr>
              <a:t>FlowTrace</a:t>
            </a:r>
            <a:r>
              <a:rPr lang="en-GB" dirty="0">
                <a:solidFill>
                  <a:schemeClr val="tx1"/>
                </a:solidFill>
              </a:rPr>
              <a:t> outline during the measurement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9B62825-D64D-4156-8F8F-934723FC1CA2}"/>
              </a:ext>
            </a:extLst>
          </p:cNvPr>
          <p:cNvSpPr/>
          <p:nvPr/>
        </p:nvSpPr>
        <p:spPr>
          <a:xfrm>
            <a:off x="795159" y="5434471"/>
            <a:ext cx="5384650" cy="37580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Each Examination is 3 Measure Cards. Paced &amp; unpaced recordings are separate Examinations.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tx1"/>
                </a:solidFill>
              </a:rPr>
              <a:t>START</a:t>
            </a:r>
            <a:r>
              <a:rPr lang="en-GB" dirty="0">
                <a:solidFill>
                  <a:schemeClr val="tx1"/>
                </a:solidFill>
              </a:rPr>
              <a:t> to begin scanning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tx1"/>
                </a:solidFill>
              </a:rPr>
              <a:t>FREEZE</a:t>
            </a:r>
            <a:r>
              <a:rPr lang="en-GB" dirty="0">
                <a:solidFill>
                  <a:schemeClr val="tx1"/>
                </a:solidFill>
              </a:rPr>
              <a:t> to stop and store 20s of data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Ensure </a:t>
            </a:r>
            <a:r>
              <a:rPr lang="en-GB" b="1" dirty="0">
                <a:solidFill>
                  <a:schemeClr val="tx1"/>
                </a:solidFill>
              </a:rPr>
              <a:t>ZOOM </a:t>
            </a:r>
            <a:r>
              <a:rPr lang="en-GB" dirty="0">
                <a:solidFill>
                  <a:schemeClr val="tx1"/>
                </a:solidFill>
              </a:rPr>
              <a:t>is set back to 0.5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Scroll horizontally to show best set of complete heart beats with red outlines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tx1"/>
                </a:solidFill>
              </a:rPr>
              <a:t>SAVE </a:t>
            </a:r>
            <a:r>
              <a:rPr lang="en-GB" dirty="0">
                <a:solidFill>
                  <a:schemeClr val="tx1"/>
                </a:solidFill>
              </a:rPr>
              <a:t>to create a new Measure Card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Do this 3 times.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Enter the Exam Time on CRF.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Add an Uscom NOTE to identify whether this Examination is paced or unpaced.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FA95E59-C100-4077-976B-DC33EE896EE2}"/>
              </a:ext>
            </a:extLst>
          </p:cNvPr>
          <p:cNvSpPr/>
          <p:nvPr/>
        </p:nvSpPr>
        <p:spPr>
          <a:xfrm>
            <a:off x="795159" y="3542786"/>
            <a:ext cx="4060876" cy="130630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Click on a vertical axis to bring up the scale settings</a:t>
            </a:r>
          </a:p>
          <a:p>
            <a:r>
              <a:rPr lang="en-GB" dirty="0">
                <a:solidFill>
                  <a:schemeClr val="tx1"/>
                </a:solidFill>
              </a:rPr>
              <a:t>Set </a:t>
            </a:r>
            <a:r>
              <a:rPr lang="en-GB" b="1" dirty="0">
                <a:solidFill>
                  <a:schemeClr val="tx1"/>
                </a:solidFill>
              </a:rPr>
              <a:t>ZOOM</a:t>
            </a:r>
            <a:r>
              <a:rPr lang="en-GB" dirty="0">
                <a:solidFill>
                  <a:schemeClr val="tx1"/>
                </a:solidFill>
              </a:rPr>
              <a:t> and </a:t>
            </a:r>
            <a:r>
              <a:rPr lang="en-GB" b="1" dirty="0">
                <a:solidFill>
                  <a:schemeClr val="tx1"/>
                </a:solidFill>
              </a:rPr>
              <a:t>SCALE</a:t>
            </a:r>
            <a:r>
              <a:rPr lang="en-GB" dirty="0">
                <a:solidFill>
                  <a:schemeClr val="tx1"/>
                </a:solidFill>
              </a:rPr>
              <a:t> as required to get a good signal.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1B9C18C-E644-4A5B-9316-6AA5547D70A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98"/>
          <a:stretch/>
        </p:blipFill>
        <p:spPr bwMode="auto">
          <a:xfrm>
            <a:off x="3646159" y="868743"/>
            <a:ext cx="2533650" cy="930808"/>
          </a:xfrm>
          <a:prstGeom prst="rect">
            <a:avLst/>
          </a:prstGeom>
          <a:noFill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0027BF4-2DA6-44EE-85F9-2C64EDBCB152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4" t="13515" r="69221" b="14615"/>
          <a:stretch/>
        </p:blipFill>
        <p:spPr bwMode="auto">
          <a:xfrm>
            <a:off x="5046133" y="2139937"/>
            <a:ext cx="1016708" cy="31694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AEA5CA7-198C-4792-88C3-0E03531655D6}"/>
              </a:ext>
            </a:extLst>
          </p:cNvPr>
          <p:cNvSpPr/>
          <p:nvPr/>
        </p:nvSpPr>
        <p:spPr>
          <a:xfrm>
            <a:off x="795159" y="824594"/>
            <a:ext cx="2633841" cy="9998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Go to </a:t>
            </a:r>
            <a:r>
              <a:rPr lang="en-GB" b="1" dirty="0">
                <a:solidFill>
                  <a:schemeClr val="tx1"/>
                </a:solidFill>
              </a:rPr>
              <a:t>ENTRY </a:t>
            </a:r>
            <a:r>
              <a:rPr lang="en-GB" dirty="0">
                <a:solidFill>
                  <a:schemeClr val="tx1"/>
                </a:solidFill>
              </a:rPr>
              <a:t>to enter SBP and DBP. Do this for each new Examination.</a:t>
            </a:r>
          </a:p>
        </p:txBody>
      </p:sp>
    </p:spTree>
    <p:extLst>
      <p:ext uri="{BB962C8B-B14F-4D97-AF65-F5344CB8AC3E}">
        <p14:creationId xmlns:p14="http://schemas.microsoft.com/office/powerpoint/2010/main" val="2032073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</TotalTime>
  <Words>247</Words>
  <Application>Microsoft Office PowerPoint</Application>
  <PresentationFormat>A4 Paper (210x297 mm)</PresentationFormat>
  <Paragraphs>41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Peirce (Cardiff and Vale UHB - CEDAR Research Fellow)</dc:creator>
  <cp:lastModifiedBy>Susan Peirce (Cardiff and Vale UHB - CEDAR Research Fellow)</cp:lastModifiedBy>
  <cp:revision>17</cp:revision>
  <dcterms:created xsi:type="dcterms:W3CDTF">2024-07-24T12:03:42Z</dcterms:created>
  <dcterms:modified xsi:type="dcterms:W3CDTF">2024-08-14T16:00:18Z</dcterms:modified>
</cp:coreProperties>
</file>